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Muli Bold Bold" panose="020B0604020202020204" charset="-1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mo Italics" panose="020B0604020202020204" charset="0"/>
      <p:regular r:id="rId30"/>
    </p:embeddedFont>
    <p:embeddedFont>
      <p:font typeface="Inknut Antiqua Medium Bold" panose="020B0604020202020204" charset="-18"/>
      <p:regular r:id="rId31"/>
    </p:embeddedFont>
    <p:embeddedFont>
      <p:font typeface="Aileron Regular Italics" panose="020B0604020202020204" charset="-18"/>
      <p:regular r:id="rId32"/>
    </p:embeddedFont>
    <p:embeddedFont>
      <p:font typeface="Aileron Regular" panose="020B0604020202020204" charset="-18"/>
      <p:regular r:id="rId33"/>
    </p:embeddedFont>
    <p:embeddedFont>
      <p:font typeface="Aileron Heavy" panose="020B0604020202020204" charset="-18"/>
      <p:regular r:id="rId34"/>
    </p:embeddedFont>
    <p:embeddedFont>
      <p:font typeface="Muli Regular" panose="020B0604020202020204" charset="-18"/>
      <p:regular r:id="rId35"/>
    </p:embeddedFont>
    <p:embeddedFont>
      <p:font typeface="Arimo" panose="020B0604020202020204" charset="0"/>
      <p:regular r:id="rId36"/>
    </p:embeddedFont>
    <p:embeddedFont>
      <p:font typeface="Aileron Heavy Bold" panose="020B0604020202020204" charset="-18"/>
      <p:regular r:id="rId37"/>
    </p:embeddedFont>
    <p:embeddedFont>
      <p:font typeface="Space Mono" panose="020B0604020202020204" charset="-18"/>
      <p:regular r:id="rId38"/>
    </p:embeddedFont>
    <p:embeddedFont>
      <p:font typeface="Aileron Regular Bold" panose="020B0604020202020204" charset="-1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8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6.svg"/><Relationship Id="rId5" Type="http://schemas.openxmlformats.org/officeDocument/2006/relationships/image" Target="../media/image17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25.svg"/><Relationship Id="rId9" Type="http://schemas.openxmlformats.org/officeDocument/2006/relationships/image" Target="../media/image29.svg"/><Relationship Id="rId14" Type="http://schemas.openxmlformats.org/officeDocument/2006/relationships/hyperlink" Target="https://infoscience.epfl.ch/collection/Infoscience/Research/SB/ISIC?ln=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2.sherpa.ac.uk/romeo/" TargetMode="Externa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hyperlink" Target="https://v2.sherpa.ac.uk/id/publication/391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6.svg"/><Relationship Id="rId9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4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zitorij.ktf-split.hr/" TargetMode="External"/><Relationship Id="rId3" Type="http://schemas.openxmlformats.org/officeDocument/2006/relationships/image" Target="../media/image25.svg"/><Relationship Id="rId7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v2.sherpa.ac.uk/id/publication/3915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rekaselect.com/160856/article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5.sv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7.png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L5rVH1KGBCY" TargetMode="External"/><Relationship Id="rId1" Type="http://schemas.openxmlformats.org/officeDocument/2006/relationships/video" Target="https://youtu.be/L5rVH1KGBC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98918" y="609475"/>
            <a:ext cx="2151110" cy="20005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05200" y="-1161387"/>
            <a:ext cx="2151110" cy="2000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1139" y="8986654"/>
            <a:ext cx="2151110" cy="20005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355209" y="1332320"/>
            <a:ext cx="2599946" cy="10659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88667" y="3140243"/>
            <a:ext cx="2692088" cy="1103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1139" y="6701427"/>
            <a:ext cx="2151110" cy="20005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36693" y="5223753"/>
            <a:ext cx="5551307" cy="20609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821331" y="7336077"/>
            <a:ext cx="6466669" cy="384444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5443" y="2522123"/>
            <a:ext cx="10876908" cy="388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43"/>
              </a:lnSpc>
            </a:pPr>
            <a:r>
              <a:rPr lang="en-US" sz="13767" spc="-137">
                <a:solidFill>
                  <a:srgbClr val="FFFFFF"/>
                </a:solidFill>
                <a:latin typeface="Aileron Heavy"/>
              </a:rPr>
              <a:t>Otvoreni pristup (OA)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443" y="7179901"/>
            <a:ext cx="7401975" cy="274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FFFFFF"/>
                </a:solidFill>
                <a:latin typeface="Aileron Regular"/>
              </a:rPr>
              <a:t>Ljiljana Poljak Bilić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ileron Regular"/>
              </a:rPr>
              <a:t>Maja Donkov</a:t>
            </a:r>
          </a:p>
          <a:p>
            <a:pPr algn="ctr">
              <a:lnSpc>
                <a:spcPts val="7280"/>
              </a:lnSpc>
            </a:pPr>
            <a:r>
              <a:rPr lang="en-US" sz="5199">
                <a:solidFill>
                  <a:srgbClr val="FFFFFF"/>
                </a:solidFill>
                <a:latin typeface="Aileron Regular"/>
              </a:rPr>
              <a:t>9. prosinca 2021.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9250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TextBox 4"/>
          <p:cNvSpPr txBox="1"/>
          <p:nvPr/>
        </p:nvSpPr>
        <p:spPr>
          <a:xfrm>
            <a:off x="1439762" y="2714264"/>
            <a:ext cx="5209335" cy="369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3EC688"/>
                </a:solidFill>
                <a:latin typeface="Aileron Regular"/>
              </a:rPr>
              <a:t>Zeleni put </a:t>
            </a:r>
          </a:p>
          <a:p>
            <a:pPr>
              <a:lnSpc>
                <a:spcPts val="4050"/>
              </a:lnSpc>
            </a:pPr>
            <a:endParaRPr lang="en-US" sz="3300" spc="165">
              <a:solidFill>
                <a:srgbClr val="3EC688"/>
              </a:solidFill>
              <a:latin typeface="Aileron Regular"/>
            </a:endParaRPr>
          </a:p>
          <a:p>
            <a:pPr>
              <a:lnSpc>
                <a:spcPts val="4050"/>
              </a:lnSpc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Rad objavljen u časopisu s pretplatom, a dopuštena verzija rada pohranjena u repozitorij (s odgodom)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88604" y="5143500"/>
            <a:ext cx="2110792" cy="33095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66508" y="885825"/>
            <a:ext cx="1102663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  <a:spcBef>
                <a:spcPct val="0"/>
              </a:spcBef>
            </a:pPr>
            <a:r>
              <a:rPr lang="en-US" sz="4700" spc="235">
                <a:solidFill>
                  <a:srgbClr val="37C9EF"/>
                </a:solidFill>
                <a:latin typeface="Aileron Heavy"/>
              </a:rPr>
              <a:t>Vrste otvorenog pristupa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43290" y="2714264"/>
            <a:ext cx="5316010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300" spc="165">
                <a:solidFill>
                  <a:srgbClr val="F7CE4D"/>
                </a:solidFill>
                <a:latin typeface="Aileron Regular"/>
              </a:rPr>
              <a:t>Zlatni put</a:t>
            </a:r>
          </a:p>
          <a:p>
            <a:pPr algn="l">
              <a:lnSpc>
                <a:spcPts val="4050"/>
              </a:lnSpc>
              <a:spcBef>
                <a:spcPct val="0"/>
              </a:spcBef>
            </a:pPr>
            <a:endParaRPr lang="en-US" sz="3300" spc="165">
              <a:solidFill>
                <a:srgbClr val="F7CE4D"/>
              </a:solidFill>
              <a:latin typeface="Aileron Regular"/>
            </a:endParaRPr>
          </a:p>
          <a:p>
            <a:pPr>
              <a:lnSpc>
                <a:spcPts val="4050"/>
              </a:lnSpc>
              <a:spcBef>
                <a:spcPct val="0"/>
              </a:spcBef>
            </a:pPr>
            <a:r>
              <a:rPr lang="en-US" sz="2700" spc="135">
                <a:solidFill>
                  <a:srgbClr val="000000"/>
                </a:solidFill>
                <a:latin typeface="Aileron Regular"/>
              </a:rPr>
              <a:t>Plaćena objava rada (APC) u časopisu u otvorenom pristupu </a:t>
            </a: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050"/>
              </a:lnSpc>
              <a:spcBef>
                <a:spcPct val="0"/>
              </a:spcBef>
            </a:pPr>
            <a:endParaRPr lang="en-US" sz="2700" spc="135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342900" y="3512119"/>
            <a:ext cx="5728067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Pohrana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Upravljanje</a:t>
            </a:r>
          </a:p>
          <a:p>
            <a:pPr marL="1295406" lvl="1" indent="-647703">
              <a:lnSpc>
                <a:spcPts val="6600"/>
              </a:lnSpc>
              <a:buFont typeface="Arial"/>
              <a:buChar char="•"/>
            </a:pPr>
            <a:r>
              <a:rPr lang="en-US" sz="6000" spc="-60">
                <a:solidFill>
                  <a:srgbClr val="407D94"/>
                </a:solidFill>
                <a:latin typeface="Aileron Heavy"/>
              </a:rPr>
              <a:t>Pristup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385167" y="0"/>
            <a:ext cx="10367164" cy="7868918"/>
            <a:chOff x="0" y="0"/>
            <a:chExt cx="4286232" cy="3253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6232" cy="3253350"/>
            </a:xfrm>
            <a:custGeom>
              <a:avLst/>
              <a:gdLst/>
              <a:ahLst/>
              <a:cxnLst/>
              <a:rect l="l" t="t" r="r" b="b"/>
              <a:pathLst>
                <a:path w="4286232" h="3253350">
                  <a:moveTo>
                    <a:pt x="4161772" y="3253350"/>
                  </a:moveTo>
                  <a:lnTo>
                    <a:pt x="124460" y="3253350"/>
                  </a:lnTo>
                  <a:cubicBezTo>
                    <a:pt x="55880" y="3253350"/>
                    <a:pt x="0" y="3197470"/>
                    <a:pt x="0" y="31288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61772" y="0"/>
                  </a:lnTo>
                  <a:cubicBezTo>
                    <a:pt x="4230352" y="0"/>
                    <a:pt x="4286232" y="55880"/>
                    <a:pt x="4286232" y="124460"/>
                  </a:cubicBezTo>
                  <a:lnTo>
                    <a:pt x="4286232" y="3128890"/>
                  </a:lnTo>
                  <a:cubicBezTo>
                    <a:pt x="4286232" y="3197470"/>
                    <a:pt x="4230352" y="3253350"/>
                    <a:pt x="4161772" y="32533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989296" y="1320382"/>
            <a:ext cx="11270004" cy="10017239"/>
            <a:chOff x="0" y="0"/>
            <a:chExt cx="4013236" cy="35671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13236" cy="3567128"/>
            </a:xfrm>
            <a:custGeom>
              <a:avLst/>
              <a:gdLst/>
              <a:ahLst/>
              <a:cxnLst/>
              <a:rect l="l" t="t" r="r" b="b"/>
              <a:pathLst>
                <a:path w="4013236" h="3567128">
                  <a:moveTo>
                    <a:pt x="3888776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88776" y="0"/>
                  </a:lnTo>
                  <a:cubicBezTo>
                    <a:pt x="3957356" y="0"/>
                    <a:pt x="4013236" y="55880"/>
                    <a:pt x="4013236" y="124460"/>
                  </a:cubicBezTo>
                  <a:lnTo>
                    <a:pt x="4013236" y="3442668"/>
                  </a:lnTo>
                  <a:cubicBezTo>
                    <a:pt x="4013236" y="3511248"/>
                    <a:pt x="3957356" y="3567128"/>
                    <a:pt x="3888776" y="3567128"/>
                  </a:cubicBezTo>
                  <a:close/>
                </a:path>
              </a:pathLst>
            </a:custGeom>
            <a:solidFill>
              <a:srgbClr val="407D9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362615" y="1881883"/>
            <a:ext cx="9975523" cy="945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ocjenski radovi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radovi objavljeni u časopisu ili zborniku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poglavlja u knjizi i knjige 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likovna i audiovizualna građa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skup podataka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obrazovni sadržaj</a:t>
            </a:r>
          </a:p>
          <a:p>
            <a:pPr marL="1036320" lvl="1" indent="-518160">
              <a:lnSpc>
                <a:spcPts val="6720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Aileron Regular"/>
              </a:rPr>
              <a:t>ostala dokumentacija (izvještaji, elaborati, studije i sl.) </a:t>
            </a: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  <a:p>
            <a:pPr algn="ctr">
              <a:lnSpc>
                <a:spcPts val="7215"/>
              </a:lnSpc>
            </a:pPr>
            <a:endParaRPr lang="en-US" sz="4800">
              <a:solidFill>
                <a:srgbClr val="FFFFFF"/>
              </a:solidFill>
              <a:latin typeface="Aileron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42267" y="135255"/>
            <a:ext cx="10367164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75C7FB"/>
                </a:solidFill>
                <a:latin typeface="Aileron Regular Bold"/>
              </a:rPr>
              <a:t>Digitalna građa: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717" y="1611846"/>
            <a:ext cx="4849550" cy="112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263E81"/>
                </a:solidFill>
                <a:latin typeface="Aileron Heavy Bold"/>
              </a:rPr>
              <a:t>Repozitorij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777751" y="7285352"/>
            <a:ext cx="6287852" cy="3678809"/>
            <a:chOff x="0" y="0"/>
            <a:chExt cx="1923367" cy="112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23367" cy="1125297"/>
            </a:xfrm>
            <a:custGeom>
              <a:avLst/>
              <a:gdLst/>
              <a:ahLst/>
              <a:cxnLst/>
              <a:rect l="l" t="t" r="r" b="b"/>
              <a:pathLst>
                <a:path w="1923367" h="1125297">
                  <a:moveTo>
                    <a:pt x="1798906" y="1125296"/>
                  </a:moveTo>
                  <a:lnTo>
                    <a:pt x="124460" y="1125296"/>
                  </a:lnTo>
                  <a:cubicBezTo>
                    <a:pt x="55880" y="1125296"/>
                    <a:pt x="0" y="1069416"/>
                    <a:pt x="0" y="10008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000836"/>
                  </a:lnTo>
                  <a:cubicBezTo>
                    <a:pt x="1923367" y="1069417"/>
                    <a:pt x="1867487" y="1125297"/>
                    <a:pt x="1798907" y="1125297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617688" y="523217"/>
            <a:ext cx="1978908" cy="184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920235" y="7417916"/>
            <a:ext cx="1978908" cy="184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946092" y="3283793"/>
            <a:ext cx="218527" cy="2185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7688" y="4226775"/>
            <a:ext cx="160064" cy="1600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73158" y="7807195"/>
            <a:ext cx="2414842" cy="228202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17236437" y="9373452"/>
            <a:ext cx="720315" cy="720315"/>
            <a:chOff x="0" y="0"/>
            <a:chExt cx="960421" cy="96042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3" name="Picture 13">
            <a:hlinkClick r:id="rId14"/>
          </p:cNvPr>
          <p:cNvPicPr>
            <a:picLocks noChangeAspect="1"/>
          </p:cNvPicPr>
          <p:nvPr/>
        </p:nvPicPr>
        <p:blipFill>
          <a:blip r:embed="rId15"/>
          <a:srcRect l="16792" t="17025" r="17736" b="6588"/>
          <a:stretch>
            <a:fillRect/>
          </a:stretch>
        </p:blipFill>
        <p:spPr>
          <a:xfrm>
            <a:off x="3358710" y="1550371"/>
            <a:ext cx="11570580" cy="759343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3874" y="212566"/>
            <a:ext cx="116407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75C7FB"/>
                </a:solidFill>
                <a:latin typeface="Aileron Heavy"/>
              </a:rPr>
              <a:t>Primjer dobre prakse: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5611" y="1723108"/>
            <a:ext cx="16703689" cy="1788771"/>
            <a:chOff x="0" y="0"/>
            <a:chExt cx="22271585" cy="2385028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22271585" cy="1365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66"/>
                </a:lnSpc>
              </a:pPr>
              <a:r>
                <a:rPr lang="en-US" sz="7060" spc="-70">
                  <a:solidFill>
                    <a:srgbClr val="0048CD"/>
                  </a:solidFill>
                  <a:latin typeface="Aileron Heavy"/>
                </a:rPr>
                <a:t>Može li rad biti objavljen u repozitoriju?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794073"/>
              <a:ext cx="17839226" cy="59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92780" y="3648188"/>
            <a:ext cx="13429351" cy="18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017">
                <a:solidFill>
                  <a:srgbClr val="0048CD"/>
                </a:solidFill>
                <a:latin typeface="Aileron Regular"/>
              </a:rPr>
              <a:t> Ovisi o politici izdavača o samoarhiviranju i stavljanju rada u otvoreni pristup. </a:t>
            </a:r>
          </a:p>
          <a:p>
            <a:pPr algn="ctr">
              <a:lnSpc>
                <a:spcPts val="3353"/>
              </a:lnSpc>
            </a:pPr>
            <a:endParaRPr lang="en-US" sz="4017">
              <a:solidFill>
                <a:srgbClr val="0048CD"/>
              </a:solidFill>
              <a:latin typeface="Aileron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13344" y="6482589"/>
            <a:ext cx="3084089" cy="308408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0756" y="7534414"/>
            <a:ext cx="8922243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ct val="0"/>
              </a:spcBef>
            </a:pPr>
            <a:r>
              <a:rPr lang="en-US" sz="7200" u="sng" spc="-72" dirty="0">
                <a:solidFill>
                  <a:srgbClr val="0048CD"/>
                </a:solidFill>
                <a:latin typeface="Aileron Regular"/>
                <a:hlinkClick r:id="rId5"/>
              </a:rPr>
              <a:t>Sherpa</a:t>
            </a:r>
            <a:r>
              <a:rPr lang="hr-HR" sz="7200" u="sng" spc="-72" dirty="0">
                <a:solidFill>
                  <a:srgbClr val="0048CD"/>
                </a:solidFill>
                <a:latin typeface="Aileron Regular"/>
              </a:rPr>
              <a:t> </a:t>
            </a:r>
            <a:r>
              <a:rPr lang="en-US" sz="7200" u="sng" spc="-72" dirty="0">
                <a:solidFill>
                  <a:srgbClr val="0048CD"/>
                </a:solidFill>
                <a:latin typeface="Aileron Regular"/>
              </a:rPr>
              <a:t>Romeo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72" b="1372"/>
          <a:stretch>
            <a:fillRect/>
          </a:stretch>
        </p:blipFill>
        <p:spPr>
          <a:xfrm>
            <a:off x="15445214" y="8952209"/>
            <a:ext cx="2313918" cy="8354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02900" y="1450429"/>
            <a:ext cx="10356400" cy="663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Predrecenzijska verzija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                  eng. preprint / submitted version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>
              <a:lnSpc>
                <a:spcPts val="4770"/>
              </a:lnSpc>
              <a:spcBef>
                <a:spcPct val="0"/>
              </a:spcBef>
            </a:pPr>
            <a:endParaRPr lang="en-US" sz="3180" spc="159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Verzija prihvaćena za objavljivanje  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engl. postprint / accepted manuscript                    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endParaRPr lang="en-US" sz="3180" spc="159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Objavljena verzija 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                      engl. version of record – VoR /</a:t>
            </a:r>
          </a:p>
          <a:p>
            <a:pPr algn="ctr">
              <a:lnSpc>
                <a:spcPts val="4770"/>
              </a:lnSpc>
              <a:spcBef>
                <a:spcPct val="0"/>
              </a:spcBef>
            </a:pPr>
            <a:r>
              <a:rPr lang="en-US" sz="3180" spc="159">
                <a:solidFill>
                  <a:srgbClr val="000000"/>
                </a:solidFill>
                <a:latin typeface="Aileron Regular"/>
              </a:rPr>
              <a:t>published PDF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60000"/>
          </a:blip>
          <a:srcRect t="10546" b="13183"/>
          <a:stretch>
            <a:fillRect/>
          </a:stretch>
        </p:blipFill>
        <p:spPr>
          <a:xfrm>
            <a:off x="7319667" y="1028700"/>
            <a:ext cx="1824333" cy="19680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60000"/>
          </a:blip>
          <a:srcRect t="16561" r="8328" b="17596"/>
          <a:stretch>
            <a:fillRect/>
          </a:stretch>
        </p:blipFill>
        <p:spPr>
          <a:xfrm>
            <a:off x="15012793" y="3432193"/>
            <a:ext cx="2246507" cy="21638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60000"/>
          </a:blip>
          <a:srcRect l="15552" t="20526" r="11664" b="21894"/>
          <a:stretch>
            <a:fillRect/>
          </a:stretch>
        </p:blipFill>
        <p:spPr>
          <a:xfrm>
            <a:off x="7674759" y="5953563"/>
            <a:ext cx="2096461" cy="23562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007413"/>
            <a:ext cx="4002347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Verzije</a:t>
            </a:r>
          </a:p>
          <a:p>
            <a:pPr>
              <a:lnSpc>
                <a:spcPts val="6000"/>
              </a:lnSpc>
              <a:spcBef>
                <a:spcPct val="0"/>
              </a:spcBef>
            </a:pPr>
            <a:r>
              <a:rPr lang="en-US" sz="4000" spc="200">
                <a:solidFill>
                  <a:srgbClr val="2C92D5"/>
                </a:solidFill>
                <a:latin typeface="Aileron Regular Bold"/>
              </a:rPr>
              <a:t>radova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6899142" y="8898142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23064" y="2694240"/>
            <a:ext cx="5715345" cy="6203903"/>
          </a:xfrm>
          <a:prstGeom prst="rect">
            <a:avLst/>
          </a:prstGeom>
        </p:spPr>
      </p:pic>
      <p:pic>
        <p:nvPicPr>
          <p:cNvPr id="7" name="Picture 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623685" y="2694240"/>
            <a:ext cx="5715345" cy="6203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r="314" b="55389"/>
          <a:stretch>
            <a:fillRect/>
          </a:stretch>
        </p:blipFill>
        <p:spPr>
          <a:xfrm>
            <a:off x="10910000" y="6330059"/>
            <a:ext cx="3142716" cy="17976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 r="55046" b="8146"/>
          <a:stretch>
            <a:fillRect/>
          </a:stretch>
        </p:blipFill>
        <p:spPr>
          <a:xfrm>
            <a:off x="3282880" y="6627897"/>
            <a:ext cx="4595713" cy="12019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185163" y="3359894"/>
            <a:ext cx="4791147" cy="188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400" u="sng" dirty="0">
                <a:solidFill>
                  <a:srgbClr val="000000"/>
                </a:solidFill>
                <a:latin typeface="Aileron Regular"/>
              </a:rPr>
              <a:t>Chemistry and Biodiversity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090993" y="3180404"/>
            <a:ext cx="4780730" cy="284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u="sng">
                <a:solidFill>
                  <a:srgbClr val="000000"/>
                </a:solidFill>
                <a:latin typeface="Aileron Regular"/>
              </a:rPr>
              <a:t>Current Medicinal Chemistry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8071" y="595688"/>
            <a:ext cx="1527122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407D94"/>
                </a:solidFill>
                <a:latin typeface="Aileron Heavy"/>
              </a:rPr>
              <a:t>Politike izdavača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2679" y="1173510"/>
            <a:ext cx="5467466" cy="8229600"/>
            <a:chOff x="0" y="0"/>
            <a:chExt cx="3247482" cy="4888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47482" cy="4888092"/>
            </a:xfrm>
            <a:custGeom>
              <a:avLst/>
              <a:gdLst/>
              <a:ahLst/>
              <a:cxnLst/>
              <a:rect l="l" t="t" r="r" b="b"/>
              <a:pathLst>
                <a:path w="3247482" h="4888092">
                  <a:moveTo>
                    <a:pt x="3123022" y="4888092"/>
                  </a:moveTo>
                  <a:lnTo>
                    <a:pt x="124460" y="4888092"/>
                  </a:lnTo>
                  <a:cubicBezTo>
                    <a:pt x="55880" y="4888092"/>
                    <a:pt x="0" y="4832212"/>
                    <a:pt x="0" y="47636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23022" y="0"/>
                  </a:lnTo>
                  <a:cubicBezTo>
                    <a:pt x="3191602" y="0"/>
                    <a:pt x="3247482" y="55880"/>
                    <a:pt x="3247482" y="124460"/>
                  </a:cubicBezTo>
                  <a:lnTo>
                    <a:pt x="3247482" y="4763632"/>
                  </a:lnTo>
                  <a:cubicBezTo>
                    <a:pt x="3247482" y="4832212"/>
                    <a:pt x="3191602" y="4888092"/>
                    <a:pt x="3123022" y="4888092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703105" y="1718788"/>
            <a:ext cx="7291256" cy="1724719"/>
            <a:chOff x="0" y="0"/>
            <a:chExt cx="4393297" cy="1039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93297" cy="1039218"/>
            </a:xfrm>
            <a:custGeom>
              <a:avLst/>
              <a:gdLst/>
              <a:ahLst/>
              <a:cxnLst/>
              <a:rect l="l" t="t" r="r" b="b"/>
              <a:pathLst>
                <a:path w="4393297" h="1039218">
                  <a:moveTo>
                    <a:pt x="4268837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8837" y="0"/>
                  </a:lnTo>
                  <a:cubicBezTo>
                    <a:pt x="4337417" y="0"/>
                    <a:pt x="4393297" y="55880"/>
                    <a:pt x="4393297" y="124460"/>
                  </a:cubicBezTo>
                  <a:lnTo>
                    <a:pt x="4393297" y="914758"/>
                  </a:lnTo>
                  <a:cubicBezTo>
                    <a:pt x="4393297" y="983338"/>
                    <a:pt x="4337417" y="1039218"/>
                    <a:pt x="4268837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348733" y="4281141"/>
            <a:ext cx="7645406" cy="1811713"/>
            <a:chOff x="0" y="0"/>
            <a:chExt cx="4385484" cy="10392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837660" y="7173423"/>
            <a:ext cx="7278290" cy="1724719"/>
            <a:chOff x="0" y="0"/>
            <a:chExt cx="4385484" cy="1039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5484" cy="1039218"/>
            </a:xfrm>
            <a:custGeom>
              <a:avLst/>
              <a:gdLst/>
              <a:ahLst/>
              <a:cxnLst/>
              <a:rect l="l" t="t" r="r" b="b"/>
              <a:pathLst>
                <a:path w="4385484" h="1039218">
                  <a:moveTo>
                    <a:pt x="4261024" y="1039218"/>
                  </a:moveTo>
                  <a:lnTo>
                    <a:pt x="124460" y="1039218"/>
                  </a:lnTo>
                  <a:cubicBezTo>
                    <a:pt x="55880" y="1039218"/>
                    <a:pt x="0" y="983338"/>
                    <a:pt x="0" y="9147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61024" y="0"/>
                  </a:lnTo>
                  <a:cubicBezTo>
                    <a:pt x="4329604" y="0"/>
                    <a:pt x="4385484" y="55880"/>
                    <a:pt x="4385484" y="124460"/>
                  </a:cubicBezTo>
                  <a:lnTo>
                    <a:pt x="4385484" y="914758"/>
                  </a:lnTo>
                  <a:cubicBezTo>
                    <a:pt x="4385484" y="983338"/>
                    <a:pt x="4329604" y="1039218"/>
                    <a:pt x="4261024" y="10392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732764" y="4544243"/>
            <a:ext cx="1273811" cy="12738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42606" y="1834942"/>
            <a:ext cx="1492412" cy="14924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142606" y="7288808"/>
            <a:ext cx="1306340" cy="13063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3812141"/>
            <a:ext cx="6674405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FFFFFF"/>
                </a:solidFill>
                <a:latin typeface="Aileron Heavy"/>
              </a:rPr>
              <a:t>Pohrana rada u repozitoriju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76379" y="9393454"/>
            <a:ext cx="4945890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5" name="Group 15"/>
          <p:cNvGrpSpPr/>
          <p:nvPr/>
        </p:nvGrpSpPr>
        <p:grpSpPr>
          <a:xfrm>
            <a:off x="10158125" y="2018959"/>
            <a:ext cx="5196869" cy="1538848"/>
            <a:chOff x="0" y="0"/>
            <a:chExt cx="6929159" cy="205179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9050"/>
              <a:ext cx="6929159" cy="137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60"/>
                </a:lnSpc>
                <a:spcBef>
                  <a:spcPct val="0"/>
                </a:spcBef>
              </a:pPr>
              <a:r>
                <a:rPr lang="en-US" sz="3200" spc="-32">
                  <a:solidFill>
                    <a:srgbClr val="0048CD"/>
                  </a:solidFill>
                  <a:latin typeface="Muli Bold Bold"/>
                </a:rPr>
                <a:t>Provjeriti uredničku politiku časopisa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510477"/>
              <a:ext cx="6929159" cy="54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008380" y="8016566"/>
            <a:ext cx="3626596" cy="41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179134" y="7682263"/>
            <a:ext cx="5915479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48CD"/>
                </a:solidFill>
                <a:latin typeface="Muli Bold Bold"/>
              </a:rPr>
              <a:t> Učitati rad u repozitorijj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06575" y="4593745"/>
            <a:ext cx="5256804" cy="111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6"/>
              </a:lnSpc>
            </a:pPr>
            <a:r>
              <a:rPr lang="en-US" sz="3247">
                <a:solidFill>
                  <a:srgbClr val="0048CD"/>
                </a:solidFill>
                <a:latin typeface="Muli Bold Bold"/>
              </a:rPr>
              <a:t>Odabrati ispravnu verziju rada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82038" y="7905638"/>
            <a:ext cx="2123923" cy="19752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56768" y="567901"/>
            <a:ext cx="2123923" cy="197524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334126" y="829571"/>
            <a:ext cx="8925174" cy="8627858"/>
            <a:chOff x="0" y="0"/>
            <a:chExt cx="3690051" cy="35671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0051" cy="3567128"/>
            </a:xfrm>
            <a:custGeom>
              <a:avLst/>
              <a:gdLst/>
              <a:ahLst/>
              <a:cxnLst/>
              <a:rect l="l" t="t" r="r" b="b"/>
              <a:pathLst>
                <a:path w="3690051" h="3567128">
                  <a:moveTo>
                    <a:pt x="3565591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3442668"/>
                  </a:lnTo>
                  <a:cubicBezTo>
                    <a:pt x="3690051" y="3511248"/>
                    <a:pt x="3634171" y="3567128"/>
                    <a:pt x="3565591" y="3567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334126" y="851013"/>
            <a:ext cx="8925174" cy="7182858"/>
            <a:chOff x="0" y="0"/>
            <a:chExt cx="3690051" cy="29697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0051" cy="2969703"/>
            </a:xfrm>
            <a:custGeom>
              <a:avLst/>
              <a:gdLst/>
              <a:ahLst/>
              <a:cxnLst/>
              <a:rect l="l" t="t" r="r" b="b"/>
              <a:pathLst>
                <a:path w="3690051" h="2969703">
                  <a:moveTo>
                    <a:pt x="3565591" y="2969703"/>
                  </a:moveTo>
                  <a:lnTo>
                    <a:pt x="124460" y="2969703"/>
                  </a:lnTo>
                  <a:cubicBezTo>
                    <a:pt x="55880" y="2969703"/>
                    <a:pt x="0" y="2913823"/>
                    <a:pt x="0" y="28452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5591" y="0"/>
                  </a:lnTo>
                  <a:cubicBezTo>
                    <a:pt x="3634171" y="0"/>
                    <a:pt x="3690051" y="55880"/>
                    <a:pt x="3690051" y="124460"/>
                  </a:cubicBezTo>
                  <a:lnTo>
                    <a:pt x="3690051" y="2845243"/>
                  </a:lnTo>
                  <a:cubicBezTo>
                    <a:pt x="3690051" y="2913823"/>
                    <a:pt x="3634171" y="2969703"/>
                    <a:pt x="3565591" y="29697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977980" y="8385585"/>
            <a:ext cx="720315" cy="720315"/>
            <a:chOff x="0" y="0"/>
            <a:chExt cx="960421" cy="96042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11" name="Picture 11">
            <a:hlinkClick r:id="rId8"/>
          </p:cNvPr>
          <p:cNvPicPr>
            <a:picLocks noChangeAspect="1"/>
          </p:cNvPicPr>
          <p:nvPr/>
        </p:nvPicPr>
        <p:blipFill>
          <a:blip r:embed="rId9"/>
          <a:srcRect l="13026" t="38089" r="70993" b="21396"/>
          <a:stretch>
            <a:fillRect/>
          </a:stretch>
        </p:blipFill>
        <p:spPr>
          <a:xfrm>
            <a:off x="10203739" y="851013"/>
            <a:ext cx="5036760" cy="718285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2917" y="8503867"/>
            <a:ext cx="3724951" cy="453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  <a:spcBef>
                <a:spcPct val="0"/>
              </a:spcBef>
            </a:pPr>
            <a:r>
              <a:rPr lang="en-US" sz="2800" spc="-28">
                <a:solidFill>
                  <a:srgbClr val="0048CD"/>
                </a:solidFill>
                <a:latin typeface="Inknut Antiqua Medium Bold"/>
              </a:rPr>
              <a:t>Mogućnosti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71590" y="2245076"/>
            <a:ext cx="7562537" cy="6422449"/>
            <a:chOff x="0" y="0"/>
            <a:chExt cx="10083382" cy="856326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6200"/>
              <a:ext cx="10083382" cy="7574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75"/>
                </a:lnSpc>
              </a:pPr>
              <a:r>
                <a:rPr lang="en-US" sz="8068" spc="-80">
                  <a:solidFill>
                    <a:srgbClr val="FFFFFF"/>
                  </a:solidFill>
                  <a:latin typeface="Aileron Heavy"/>
                </a:rPr>
                <a:t>Repozitorij Kemijsko tehnološkog fakulteta</a:t>
              </a:r>
            </a:p>
            <a:p>
              <a:pPr>
                <a:lnSpc>
                  <a:spcPts val="8875"/>
                </a:lnSpc>
              </a:pPr>
              <a:r>
                <a:rPr lang="en-US" sz="8068" spc="-80">
                  <a:solidFill>
                    <a:srgbClr val="FFFFFF"/>
                  </a:solidFill>
                  <a:latin typeface="Aileron Heavy"/>
                </a:rPr>
                <a:t>u Splitu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896745"/>
              <a:ext cx="10083382" cy="66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2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5977980" y="8311727"/>
            <a:ext cx="720315" cy="720315"/>
            <a:chOff x="0" y="0"/>
            <a:chExt cx="960421" cy="9604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29194" t="35432" r="5610" b="18539"/>
          <a:stretch>
            <a:fillRect/>
          </a:stretch>
        </p:blipFill>
        <p:spPr>
          <a:xfrm>
            <a:off x="1282892" y="2754700"/>
            <a:ext cx="13992996" cy="55570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28899" t="35470" r="9190" b="29658"/>
          <a:stretch>
            <a:fillRect/>
          </a:stretch>
        </p:blipFill>
        <p:spPr>
          <a:xfrm>
            <a:off x="2693608" y="3696855"/>
            <a:ext cx="14565692" cy="461487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08988" y="332319"/>
            <a:ext cx="10446775" cy="2022282"/>
            <a:chOff x="0" y="0"/>
            <a:chExt cx="13929034" cy="2696376"/>
          </a:xfrm>
        </p:grpSpPr>
        <p:sp>
          <p:nvSpPr>
            <p:cNvPr id="9" name="TextBox 9"/>
            <p:cNvSpPr txBox="1"/>
            <p:nvPr/>
          </p:nvSpPr>
          <p:spPr>
            <a:xfrm>
              <a:off x="0" y="57150"/>
              <a:ext cx="13929034" cy="1402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 spc="-72">
                  <a:solidFill>
                    <a:srgbClr val="407D94"/>
                  </a:solidFill>
                  <a:latin typeface="Aileron Regular Bold"/>
                </a:rPr>
                <a:t> Statistika?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97851"/>
              <a:ext cx="11156960" cy="89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  <a:spcBef>
                  <a:spcPct val="0"/>
                </a:spcBef>
              </a:pPr>
              <a:r>
                <a:rPr lang="en-US" sz="4000">
                  <a:solidFill>
                    <a:srgbClr val="000000"/>
                  </a:solidFill>
                  <a:latin typeface="Muli Regular"/>
                </a:rPr>
                <a:t>Veća vidljivost = veća citiranost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264176" y="9895313"/>
            <a:ext cx="10030429" cy="20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1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4914" y="1874419"/>
            <a:ext cx="4452936" cy="7757657"/>
            <a:chOff x="0" y="0"/>
            <a:chExt cx="1913890" cy="3334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3334272"/>
            </a:xfrm>
            <a:custGeom>
              <a:avLst/>
              <a:gdLst/>
              <a:ahLst/>
              <a:cxnLst/>
              <a:rect l="l" t="t" r="r" b="b"/>
              <a:pathLst>
                <a:path w="1913890" h="3334272">
                  <a:moveTo>
                    <a:pt x="1789430" y="3334272"/>
                  </a:moveTo>
                  <a:lnTo>
                    <a:pt x="124460" y="3334272"/>
                  </a:lnTo>
                  <a:cubicBezTo>
                    <a:pt x="55880" y="3334272"/>
                    <a:pt x="0" y="3278392"/>
                    <a:pt x="0" y="32098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3209812"/>
                  </a:lnTo>
                  <a:cubicBezTo>
                    <a:pt x="1913890" y="3278392"/>
                    <a:pt x="1858010" y="3334272"/>
                    <a:pt x="1789430" y="3334272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155252" y="1874419"/>
            <a:ext cx="13977497" cy="7757657"/>
            <a:chOff x="0" y="0"/>
            <a:chExt cx="5822734" cy="32316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2735" cy="3231679"/>
            </a:xfrm>
            <a:custGeom>
              <a:avLst/>
              <a:gdLst/>
              <a:ahLst/>
              <a:cxnLst/>
              <a:rect l="l" t="t" r="r" b="b"/>
              <a:pathLst>
                <a:path w="5822735" h="3231679">
                  <a:moveTo>
                    <a:pt x="5698274" y="3231678"/>
                  </a:moveTo>
                  <a:lnTo>
                    <a:pt x="124460" y="3231678"/>
                  </a:lnTo>
                  <a:cubicBezTo>
                    <a:pt x="55880" y="3231678"/>
                    <a:pt x="0" y="3175798"/>
                    <a:pt x="0" y="31072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98275" y="0"/>
                  </a:lnTo>
                  <a:cubicBezTo>
                    <a:pt x="5766855" y="0"/>
                    <a:pt x="5822735" y="55880"/>
                    <a:pt x="5822735" y="124460"/>
                  </a:cubicBezTo>
                  <a:lnTo>
                    <a:pt x="5822735" y="3107218"/>
                  </a:lnTo>
                  <a:cubicBezTo>
                    <a:pt x="5822735" y="3175798"/>
                    <a:pt x="5766855" y="3231679"/>
                    <a:pt x="5698275" y="32316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27480" y="2681198"/>
            <a:ext cx="12233039" cy="6051725"/>
            <a:chOff x="0" y="0"/>
            <a:chExt cx="16310719" cy="8068967"/>
          </a:xfrm>
        </p:grpSpPr>
        <p:sp>
          <p:nvSpPr>
            <p:cNvPr id="7" name="TextBox 7"/>
            <p:cNvSpPr txBox="1"/>
            <p:nvPr/>
          </p:nvSpPr>
          <p:spPr>
            <a:xfrm>
              <a:off x="0" y="3496418"/>
              <a:ext cx="16310719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"Autori ispunjavaju obvezu objave u otvorenom pristupu koju EC nalaže za sve H2020 projekte, kao i obvezu pohrane istraživačkih podataka za određena znanstvena područja"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742423"/>
              <a:ext cx="16310719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75C7FB"/>
                  </a:solidFill>
                  <a:latin typeface="Aileron Heavy"/>
                </a:rPr>
                <a:t>Horizon 2020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8351"/>
              <a:ext cx="16310719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ileron Regular"/>
                </a:rPr>
                <a:t>Google, Google Scholar </a:t>
              </a:r>
            </a:p>
            <a:p>
              <a:pPr>
                <a:lnSpc>
                  <a:spcPts val="4200"/>
                </a:lnSpc>
              </a:pPr>
              <a:r>
                <a:rPr lang="en-US" sz="2999">
                  <a:solidFill>
                    <a:srgbClr val="000000"/>
                  </a:solidFill>
                  <a:latin typeface="Aileron Regular"/>
                </a:rPr>
                <a:t>OpenDOAR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61950"/>
              <a:ext cx="16310719" cy="1173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60"/>
                </a:lnSpc>
              </a:pPr>
              <a:r>
                <a:rPr lang="en-US" sz="4000">
                  <a:solidFill>
                    <a:srgbClr val="75C7FB"/>
                  </a:solidFill>
                  <a:latin typeface="Aileron Heavy"/>
                </a:rPr>
                <a:t>Vidljivost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785844"/>
              <a:ext cx="16310719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Aileron Regular"/>
                </a:rPr>
                <a:t>"Na veću citiranost utječu: raniji pristup, odabir kvalitetnih članaka, pristranost pri odabiru, veći broj učitavanja samoarhiviranih članaka..."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845039"/>
              <a:ext cx="16310719" cy="8009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75C7FB"/>
                  </a:solidFill>
                  <a:latin typeface="Aileron Heavy"/>
                </a:rPr>
                <a:t>Citiranost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6538985" y="8737187"/>
            <a:ext cx="720315" cy="720315"/>
            <a:chOff x="0" y="0"/>
            <a:chExt cx="960421" cy="96042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02108" y="577215"/>
            <a:ext cx="17683785" cy="81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FFFFFF"/>
                </a:solidFill>
                <a:latin typeface="Aileron Regular"/>
              </a:rPr>
              <a:t>Zašto objavljivati u repozitriju KTF-a?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160000"/>
            <a:ext cx="2095500" cy="12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3" name="AutoShape 3"/>
          <p:cNvSpPr/>
          <p:nvPr/>
        </p:nvSpPr>
        <p:spPr>
          <a:xfrm>
            <a:off x="3133468" y="0"/>
            <a:ext cx="16192500" cy="127000"/>
          </a:xfrm>
          <a:prstGeom prst="rect">
            <a:avLst/>
          </a:prstGeom>
          <a:solidFill>
            <a:srgbClr val="37C9E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17" r="617"/>
          <a:stretch>
            <a:fillRect/>
          </a:stretch>
        </p:blipFill>
        <p:spPr>
          <a:xfrm>
            <a:off x="2323587" y="0"/>
            <a:ext cx="135561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0011" y="8139604"/>
            <a:ext cx="2114947" cy="196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70937" y="1028700"/>
            <a:ext cx="2114947" cy="196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372" b="1372"/>
          <a:stretch>
            <a:fillRect/>
          </a:stretch>
        </p:blipFill>
        <p:spPr>
          <a:xfrm>
            <a:off x="409146" y="9258300"/>
            <a:ext cx="2313918" cy="835468"/>
          </a:xfrm>
          <a:prstGeom prst="rect">
            <a:avLst/>
          </a:prstGeom>
        </p:spPr>
      </p:pic>
      <p:pic>
        <p:nvPicPr>
          <p:cNvPr id="6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rcRect l="7959" t="30011" r="21123" b="30649"/>
          <a:stretch>
            <a:fillRect/>
          </a:stretch>
        </p:blipFill>
        <p:spPr>
          <a:xfrm>
            <a:off x="740011" y="690563"/>
            <a:ext cx="13413362" cy="4185496"/>
          </a:xfrm>
          <a:prstGeom prst="rect">
            <a:avLst/>
          </a:prstGeom>
        </p:spPr>
      </p:pic>
      <p:pic>
        <p:nvPicPr>
          <p:cNvPr id="7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rcRect l="16792" t="27665" r="30299" b="31439"/>
          <a:stretch>
            <a:fillRect/>
          </a:stretch>
        </p:blipFill>
        <p:spPr>
          <a:xfrm>
            <a:off x="6902546" y="4437685"/>
            <a:ext cx="10225864" cy="44460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67985" y="8836088"/>
            <a:ext cx="12669639" cy="939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Aileron Regular"/>
              </a:rPr>
              <a:t>“The published manuscript is available at EurekaSelect via http://www.eurekaselect.com/ [10.2174/0929867325666180330092607].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144353" y="7687614"/>
            <a:ext cx="2114947" cy="19669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10789149" y="2173002"/>
            <a:ext cx="7417275" cy="4800891"/>
            <a:chOff x="0" y="0"/>
            <a:chExt cx="1923367" cy="12449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3367" cy="1244915"/>
            </a:xfrm>
            <a:custGeom>
              <a:avLst/>
              <a:gdLst/>
              <a:ahLst/>
              <a:cxnLst/>
              <a:rect l="l" t="t" r="r" b="b"/>
              <a:pathLst>
                <a:path w="1923367" h="1244915">
                  <a:moveTo>
                    <a:pt x="1798906" y="1244915"/>
                  </a:moveTo>
                  <a:lnTo>
                    <a:pt x="124460" y="1244915"/>
                  </a:lnTo>
                  <a:cubicBezTo>
                    <a:pt x="55880" y="1244915"/>
                    <a:pt x="0" y="1189034"/>
                    <a:pt x="0" y="11204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98907" y="0"/>
                  </a:lnTo>
                  <a:cubicBezTo>
                    <a:pt x="1867487" y="0"/>
                    <a:pt x="1923367" y="55880"/>
                    <a:pt x="1923367" y="124460"/>
                  </a:cubicBezTo>
                  <a:lnTo>
                    <a:pt x="1923367" y="1120455"/>
                  </a:lnTo>
                  <a:cubicBezTo>
                    <a:pt x="1923367" y="1189035"/>
                    <a:pt x="1867487" y="1244915"/>
                    <a:pt x="1798907" y="1244915"/>
                  </a:cubicBezTo>
                  <a:close/>
                </a:path>
              </a:pathLst>
            </a:custGeom>
            <a:solidFill>
              <a:srgbClr val="75C7F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1076325"/>
            <a:ext cx="648508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60">
                <a:solidFill>
                  <a:srgbClr val="0048CD"/>
                </a:solidFill>
                <a:latin typeface="Aileron Heavy"/>
              </a:rPr>
              <a:t>Sveučilišna knjižnica u Splitu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11653"/>
            <a:ext cx="648508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ljpoljak@svkst.hr, otvorenaznanost@svkst.hr,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bibliometrija@svkst.hr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930703" y="2157943"/>
            <a:ext cx="8073573" cy="68625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1827" y="9464661"/>
            <a:ext cx="1933385" cy="6766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5289689"/>
            <a:ext cx="6485085" cy="338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60">
                <a:solidFill>
                  <a:srgbClr val="0048CD"/>
                </a:solidFill>
                <a:latin typeface="Aileron Heavy"/>
              </a:rPr>
              <a:t>Knjižnica Kemijsko-tehnološkog fakulteta u Splitu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963330"/>
            <a:ext cx="6485085" cy="54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ileron Regular"/>
              </a:rPr>
              <a:t>Maja.Donkov@ktf-split.hr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5405" y="620838"/>
            <a:ext cx="11815753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407D94"/>
                </a:solidFill>
                <a:latin typeface="Aileron Heavy"/>
              </a:rPr>
              <a:t>Literatura: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5405" y="2124785"/>
            <a:ext cx="16884567" cy="755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Eysenbach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 G. (2006). Citation advantage of open access articles.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PLoS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biology, 4(5), e157. https://doi.org/10.1371/journal.pbio.0040157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Yassine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Gargouri,Chawki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Hajjem,Vincent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Larivière,Yves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Gingras,Les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Carr,Tim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Brody,Stevan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Harnad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. Self-Selected or Mandated, Open Access Increases Citation Impact for Higher Quality Research.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PloS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ONE, October 18, 5 (10), 2010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Young, J.,  Manning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Brandes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 P: (2019). Green and gold open access citation and interdisciplinary advantage: A bibliometric study of two science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journals.The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Journal of Academic Librarianship 46(2)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Vicente-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Saez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 R., &amp; Martinez-Fuentes, C. (2018). Open Science now: A systematic literature review for an integrated definition. Journal of business research, 88, 428-436. https://doi.org/10.1016/j.jbusres.2017.12.043</a:t>
            </a:r>
          </a:p>
          <a:p>
            <a:pPr>
              <a:lnSpc>
                <a:spcPts val="3716"/>
              </a:lnSpc>
            </a:pPr>
            <a:r>
              <a:rPr lang="en-US" sz="2800" b="1" spc="-26" dirty="0" err="1">
                <a:solidFill>
                  <a:srgbClr val="100F0D"/>
                </a:solidFill>
                <a:latin typeface="Aileron Regular" panose="020B0604020202020204" charset="-18"/>
              </a:rPr>
              <a:t>Legislativni</a:t>
            </a:r>
            <a:r>
              <a:rPr lang="en-US" sz="2800" b="1" spc="-26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b="1" spc="-26" dirty="0" err="1">
                <a:solidFill>
                  <a:srgbClr val="100F0D"/>
                </a:solidFill>
                <a:latin typeface="Aileron Regular" panose="020B0604020202020204" charset="-18"/>
              </a:rPr>
              <a:t>okvir</a:t>
            </a:r>
            <a:r>
              <a:rPr lang="en-US" sz="2800" b="1" spc="-26" dirty="0">
                <a:solidFill>
                  <a:srgbClr val="100F0D"/>
                </a:solidFill>
                <a:latin typeface="Aileron Regular" panose="020B0604020202020204" charset="-18"/>
              </a:rPr>
              <a:t>: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Hrvatska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deklaracija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o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otvorenom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pristupu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, 2012. https://www.fer.unizg.hr/oa2012/deklaracija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Preporuka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komisije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(EU) 2018/790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оd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25.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travnja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2018. o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pristupu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znanstvenim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informacijama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i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njihovu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 </a:t>
            </a:r>
            <a:r>
              <a:rPr lang="en-US" sz="2800" dirty="0" err="1">
                <a:solidFill>
                  <a:srgbClr val="100F0D"/>
                </a:solidFill>
                <a:latin typeface="Aileron Regular" panose="020B0604020202020204" charset="-18"/>
              </a:rPr>
              <a:t>čuvanju</a:t>
            </a:r>
            <a:r>
              <a:rPr lang="en-US" sz="2800" dirty="0">
                <a:solidFill>
                  <a:srgbClr val="100F0D"/>
                </a:solidFill>
                <a:latin typeface="Aileron Regular" panose="020B0604020202020204" charset="-18"/>
              </a:rPr>
              <a:t>. </a:t>
            </a:r>
          </a:p>
          <a:p>
            <a:pPr marL="573112" lvl="1" indent="-286556">
              <a:lnSpc>
                <a:spcPts val="3716"/>
              </a:lnSpc>
              <a:buFont typeface="Arial"/>
              <a:buChar char="•"/>
            </a:pPr>
            <a:r>
              <a:rPr lang="en-US" sz="2800" spc="-26" dirty="0">
                <a:solidFill>
                  <a:srgbClr val="100F0D"/>
                </a:solidFill>
                <a:latin typeface="Aileron Regular" panose="020B0604020202020204" charset="-18"/>
              </a:rPr>
              <a:t> https://eur-lex.europa.eu/legal-content/HR/TXT/PDF/?uri=CELEX:32018H0790&amp;from=HR </a:t>
            </a:r>
          </a:p>
          <a:p>
            <a:pPr algn="l">
              <a:lnSpc>
                <a:spcPts val="3716"/>
              </a:lnSpc>
            </a:pPr>
            <a:endParaRPr lang="en-US" sz="2654" spc="-26" dirty="0">
              <a:solidFill>
                <a:srgbClr val="100F0D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591" y="1518264"/>
            <a:ext cx="15140355" cy="7250472"/>
            <a:chOff x="0" y="0"/>
            <a:chExt cx="20187139" cy="9667296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20187139" cy="11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54"/>
                </a:lnSpc>
              </a:pPr>
              <a:r>
                <a:rPr lang="en-US" sz="5657" spc="169">
                  <a:solidFill>
                    <a:srgbClr val="37C9EF"/>
                  </a:solidFill>
                  <a:latin typeface="Aileron Heavy Bold"/>
                </a:rPr>
                <a:t>Otvorena znanost?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381567"/>
              <a:ext cx="20187139" cy="82857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pomak od standardnih načina objavljivanja istraživačkih rezultata u znanstvenim publikacijama prema dijeljenju i korištenju dostupnog znanja u što ranijoj fazi istraživačkog procesa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mijenja način provođenja znanstvenih istraživanja, pristupa i korištenja rezultata, a javljaju se novi načini znanstvene razmjene i suradnje</a:t>
              </a:r>
            </a:p>
            <a:p>
              <a:pPr marL="718401" lvl="1" indent="-359201">
                <a:lnSpc>
                  <a:spcPts val="4991"/>
                </a:lnSpc>
                <a:buFont typeface="Arial"/>
                <a:buChar char="•"/>
              </a:pPr>
              <a:r>
                <a:rPr lang="en-US" sz="3327" spc="166">
                  <a:solidFill>
                    <a:srgbClr val="100F0D"/>
                  </a:solidFill>
                  <a:latin typeface="Aileron Regular"/>
                </a:rPr>
                <a:t>otvara put za unaprjeđeno povezivanje interdisciplinarnih istraživanja, što je ključno za rješavanje složenih istraživačkih pitanja i društvenih izazova</a:t>
              </a:r>
            </a:p>
            <a:p>
              <a:pPr>
                <a:lnSpc>
                  <a:spcPts val="4819"/>
                </a:lnSpc>
              </a:pPr>
              <a:endParaRPr lang="en-US" sz="3327" spc="166">
                <a:solidFill>
                  <a:srgbClr val="100F0D"/>
                </a:solidFill>
                <a:latin typeface="Aileron Regula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6697" y="6615281"/>
            <a:ext cx="3158579" cy="28861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26712" y="2395945"/>
            <a:ext cx="15075097" cy="772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učinkovitost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smanjuje se potreba za nepotrebnim umnožavanjem istraživanja 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više istraživanja na temelju istih podataka 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pridonosi se poboljšanju kvalitete</a:t>
            </a:r>
          </a:p>
          <a:p>
            <a:pPr marL="1727384" lvl="2" indent="-575795">
              <a:lnSpc>
                <a:spcPts val="5600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ponovljivost i validacija rezultata --&gt; pomaže u borbi protiv znanstvene prijevare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ubrzan znanstveni napredak</a:t>
            </a:r>
          </a:p>
          <a:p>
            <a:pPr marL="863692" lvl="1" indent="-431846">
              <a:lnSpc>
                <a:spcPts val="5600"/>
              </a:lnSpc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ileron Regular"/>
              </a:rPr>
              <a:t>pogoduje gospodarskom rastu i inovacijama</a:t>
            </a:r>
          </a:p>
          <a:p>
            <a:pPr>
              <a:lnSpc>
                <a:spcPts val="5460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5119"/>
              </a:lnSpc>
            </a:pPr>
            <a:endParaRPr lang="en-US" sz="400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6712" y="904875"/>
            <a:ext cx="6987506" cy="108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2"/>
              </a:lnSpc>
            </a:pPr>
            <a:r>
              <a:rPr lang="en-US" sz="6330">
                <a:solidFill>
                  <a:srgbClr val="37C9EF"/>
                </a:solidFill>
                <a:latin typeface="Aileron Heavy"/>
              </a:rPr>
              <a:t>Zašto?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6105" y="1138903"/>
            <a:ext cx="13845761" cy="6781956"/>
            <a:chOff x="0" y="0"/>
            <a:chExt cx="18461014" cy="9042608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8461014" cy="1092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67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5189"/>
              <a:ext cx="18461014" cy="782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6"/>
                </a:lnSpc>
              </a:pPr>
              <a:r>
                <a:rPr lang="en-US" sz="4004" spc="200">
                  <a:solidFill>
                    <a:srgbClr val="333333"/>
                  </a:solidFill>
                  <a:latin typeface="Aileron Regular"/>
                </a:rPr>
                <a:t>„</a:t>
              </a:r>
              <a:r>
                <a:rPr lang="en-US" sz="4004" spc="200">
                  <a:solidFill>
                    <a:srgbClr val="37C9EF"/>
                  </a:solidFill>
                  <a:latin typeface="Aileron Regular Bold"/>
                </a:rPr>
                <a:t>Otvoreni pristup</a:t>
              </a:r>
              <a:r>
                <a:rPr lang="en-US" sz="4004" spc="200">
                  <a:solidFill>
                    <a:srgbClr val="333333"/>
                  </a:solidFill>
                  <a:latin typeface="Aileron Regular"/>
                </a:rPr>
                <a:t> </a:t>
              </a:r>
              <a:r>
                <a:rPr lang="en-US" sz="4004" spc="200">
                  <a:solidFill>
                    <a:srgbClr val="000000"/>
                  </a:solidFill>
                  <a:latin typeface="Aileron Regular"/>
                </a:rPr>
                <a:t>je slobodan, besplatan i neometan mrežni pristup digitalnim znanstvenim informacijama koji omogućava čitanje, pohranjivanje, distribuciju, pretraživanje, dohvaćanje, indeskiranje i/ili drugo zakonito korištenje”</a:t>
              </a:r>
            </a:p>
            <a:p>
              <a:pPr>
                <a:lnSpc>
                  <a:spcPts val="5556"/>
                </a:lnSpc>
              </a:pPr>
              <a:endParaRPr lang="en-US" sz="4004" spc="20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556"/>
                </a:lnSpc>
              </a:pPr>
              <a:r>
                <a:rPr lang="en-US" sz="1709" spc="85">
                  <a:solidFill>
                    <a:srgbClr val="000000"/>
                  </a:solidFill>
                  <a:latin typeface="Arimo Italics"/>
                </a:rPr>
                <a:t>Hrvatska deklaracija o otvorenom pristupu, 2012. </a:t>
              </a:r>
            </a:p>
            <a:p>
              <a:pPr>
                <a:lnSpc>
                  <a:spcPts val="5556"/>
                </a:lnSpc>
              </a:pPr>
              <a:endParaRPr lang="en-US" sz="1709" spc="85">
                <a:solidFill>
                  <a:srgbClr val="000000"/>
                </a:solidFill>
                <a:latin typeface="Arimo Itali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11205" y="6227395"/>
            <a:ext cx="1654326" cy="2593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9027" y="1028700"/>
            <a:ext cx="14229945" cy="8004343"/>
          </a:xfrm>
          <a:prstGeom prst="rect">
            <a:avLst/>
          </a:prstGeom>
        </p:spPr>
      </p:pic>
      <p:pic>
        <p:nvPicPr>
          <p:cNvPr id="3" name="Mrežni medijski sadržaji 2" title="Open Access Explained!">
            <a:hlinkClick r:id="" action="ppaction://media"/>
            <a:extLst>
              <a:ext uri="{FF2B5EF4-FFF2-40B4-BE49-F238E27FC236}">
                <a16:creationId xmlns:a16="http://schemas.microsoft.com/office/drawing/2014/main" id="{A8473DFD-0837-464D-9AAD-D22F56A4C07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659466" y="815340"/>
            <a:ext cx="14969066" cy="842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236805" y="6785265"/>
            <a:ext cx="2587493" cy="25874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6450" y="1453186"/>
            <a:ext cx="12750947" cy="7919572"/>
            <a:chOff x="0" y="0"/>
            <a:chExt cx="17001263" cy="105594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57150"/>
              <a:ext cx="17001263" cy="1010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40"/>
                </a:lnSpc>
              </a:pPr>
              <a:r>
                <a:rPr lang="en-US" sz="4723" spc="141">
                  <a:solidFill>
                    <a:srgbClr val="37C9EF"/>
                  </a:solidFill>
                  <a:latin typeface="Aileron Heavy"/>
                </a:rPr>
                <a:t>Cilj politika otvorenog pristupa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28360"/>
              <a:ext cx="17001263" cy="9431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"istraživačima i široj javnosti pružiti besplatan pristup stručno recenziranim znanstvenim publikacijama, istraživačkim podacima i drugim rezultatima istraživanja na otvoren i nediskriminirajući način, i to što je ranije moguće u postupku njihova širenja, te omogućiti uporabu i ponovnu uporabu rezultata znanstvenih istraživanja." 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"/>
              </a:endParaRP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"/>
                </a:rPr>
                <a:t> </a:t>
              </a:r>
            </a:p>
            <a:p>
              <a:pPr>
                <a:lnSpc>
                  <a:spcPts val="5117"/>
                </a:lnSpc>
              </a:pPr>
              <a:r>
                <a:rPr lang="en-US" sz="3411" spc="170">
                  <a:solidFill>
                    <a:srgbClr val="000000"/>
                  </a:solidFill>
                  <a:latin typeface="Aileron Regular Italics"/>
                </a:rPr>
                <a:t>PREPORUKA KOMISIJE (EU) 2018/790 оd 25. travnja 2018. o pristupu znanstvenim informacijama i njihovu čuvanju</a:t>
              </a:r>
            </a:p>
            <a:p>
              <a:pPr>
                <a:lnSpc>
                  <a:spcPts val="5117"/>
                </a:lnSpc>
              </a:pPr>
              <a:endParaRPr lang="en-US" sz="3411" spc="170">
                <a:solidFill>
                  <a:srgbClr val="000000"/>
                </a:solidFill>
                <a:latin typeface="Aileron Regular Itali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6643153" y="6938312"/>
            <a:ext cx="3054598" cy="41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48CD"/>
                </a:solidFill>
                <a:latin typeface="Space Mono"/>
              </a:rPr>
              <a:t>PITCH DECK V 1.0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00833" y="802967"/>
            <a:ext cx="11686761" cy="8654462"/>
            <a:chOff x="0" y="0"/>
            <a:chExt cx="4831810" cy="35781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31810" cy="3578128"/>
            </a:xfrm>
            <a:custGeom>
              <a:avLst/>
              <a:gdLst/>
              <a:ahLst/>
              <a:cxnLst/>
              <a:rect l="l" t="t" r="r" b="b"/>
              <a:pathLst>
                <a:path w="4831810" h="3578128">
                  <a:moveTo>
                    <a:pt x="4707350" y="3578127"/>
                  </a:moveTo>
                  <a:lnTo>
                    <a:pt x="124460" y="3578127"/>
                  </a:lnTo>
                  <a:cubicBezTo>
                    <a:pt x="55880" y="3578127"/>
                    <a:pt x="0" y="3522247"/>
                    <a:pt x="0" y="3453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7350" y="0"/>
                  </a:lnTo>
                  <a:cubicBezTo>
                    <a:pt x="4775930" y="0"/>
                    <a:pt x="4831810" y="55880"/>
                    <a:pt x="4831810" y="124460"/>
                  </a:cubicBezTo>
                  <a:lnTo>
                    <a:pt x="4831810" y="3453667"/>
                  </a:lnTo>
                  <a:cubicBezTo>
                    <a:pt x="4831810" y="3522248"/>
                    <a:pt x="4775930" y="3578128"/>
                    <a:pt x="4707350" y="3578128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65013" y="829571"/>
            <a:ext cx="11173074" cy="8627858"/>
            <a:chOff x="0" y="0"/>
            <a:chExt cx="4619430" cy="35671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19430" cy="3567128"/>
            </a:xfrm>
            <a:custGeom>
              <a:avLst/>
              <a:gdLst/>
              <a:ahLst/>
              <a:cxnLst/>
              <a:rect l="l" t="t" r="r" b="b"/>
              <a:pathLst>
                <a:path w="4619430" h="3567128">
                  <a:moveTo>
                    <a:pt x="4494970" y="3567128"/>
                  </a:moveTo>
                  <a:lnTo>
                    <a:pt x="124460" y="3567128"/>
                  </a:lnTo>
                  <a:cubicBezTo>
                    <a:pt x="55880" y="3567128"/>
                    <a:pt x="0" y="3511248"/>
                    <a:pt x="0" y="34426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4970" y="0"/>
                  </a:lnTo>
                  <a:cubicBezTo>
                    <a:pt x="4563550" y="0"/>
                    <a:pt x="4619430" y="55880"/>
                    <a:pt x="4619430" y="124460"/>
                  </a:cubicBezTo>
                  <a:lnTo>
                    <a:pt x="4619430" y="3442668"/>
                  </a:lnTo>
                  <a:cubicBezTo>
                    <a:pt x="4619430" y="3511248"/>
                    <a:pt x="4563550" y="3567128"/>
                    <a:pt x="4494970" y="356712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26018" y="1119735"/>
            <a:ext cx="9573124" cy="8040684"/>
            <a:chOff x="0" y="0"/>
            <a:chExt cx="12764166" cy="10720912"/>
          </a:xfrm>
        </p:grpSpPr>
        <p:sp>
          <p:nvSpPr>
            <p:cNvPr id="8" name="TextBox 8"/>
            <p:cNvSpPr txBox="1"/>
            <p:nvPr/>
          </p:nvSpPr>
          <p:spPr>
            <a:xfrm>
              <a:off x="0" y="922583"/>
              <a:ext cx="12764166" cy="137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 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= veća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citiranost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ubrzanje cjelokupnog znanstvenog ciklusa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Autor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0711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okuplja znanstveni, obrazovni i stručni rad na jednom mjestu i predstavlja ga akademskoj zajednici, financijerima i javnosti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vidljivost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kvaliteta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umrežavanje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,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pozicioniranje</a:t>
              </a: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731928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Ustanova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944305"/>
              <a:ext cx="12764166" cy="277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5"/>
                </a:lnSpc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upoznavanje i razumijevanje znanstvene zajednice - 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popularizacija znanosti</a:t>
              </a:r>
            </a:p>
            <a:p>
              <a:pPr>
                <a:lnSpc>
                  <a:spcPts val="4175"/>
                </a:lnSpc>
                <a:spcBef>
                  <a:spcPct val="0"/>
                </a:spcBef>
              </a:pPr>
              <a:r>
                <a:rPr lang="en-US" sz="2982">
                  <a:solidFill>
                    <a:srgbClr val="000000"/>
                  </a:solidFill>
                  <a:latin typeface="Aileron Regular"/>
                </a:rPr>
                <a:t>brži protok znanja između znanstvene zajednice i industrije -</a:t>
              </a:r>
              <a:r>
                <a:rPr lang="en-US" sz="2982">
                  <a:solidFill>
                    <a:srgbClr val="75C7FB"/>
                  </a:solidFill>
                  <a:latin typeface="Aileron Regular"/>
                </a:rPr>
                <a:t> gospodarski razvoj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945522"/>
              <a:ext cx="12764166" cy="85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8"/>
                </a:lnSpc>
                <a:spcBef>
                  <a:spcPct val="0"/>
                </a:spcBef>
              </a:pPr>
              <a:r>
                <a:rPr lang="en-US" sz="3834">
                  <a:solidFill>
                    <a:srgbClr val="75C7FB"/>
                  </a:solidFill>
                  <a:latin typeface="Aileron Heavy"/>
                </a:rPr>
                <a:t>Zajednica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538985" y="8537985"/>
            <a:ext cx="720315" cy="720315"/>
            <a:chOff x="0" y="0"/>
            <a:chExt cx="960421" cy="96042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960421" cy="96042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750" y="234750"/>
              <a:ext cx="490920" cy="490920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1028700" y="3611942"/>
            <a:ext cx="5736313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 spc="-72">
                <a:solidFill>
                  <a:srgbClr val="E9E9E9"/>
                </a:solidFill>
                <a:latin typeface="Aileron Heavy"/>
              </a:rPr>
              <a:t>Zašto? 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036662"/>
            <a:ext cx="3954643" cy="34207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1550" y="2225437"/>
            <a:ext cx="16311563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88219" y="4825089"/>
            <a:ext cx="163115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3465">
            <a:off x="1028696" y="8236989"/>
            <a:ext cx="1627109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988219" y="6477443"/>
            <a:ext cx="1628775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18188">
            <a:off x="-2046130" y="5235313"/>
            <a:ext cx="6067462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14244579" y="5247303"/>
            <a:ext cx="604373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45738" y="295445"/>
            <a:ext cx="1919869" cy="167268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5788">
            <a:off x="3637961" y="5647789"/>
            <a:ext cx="5242684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171918" y="5125502"/>
            <a:ext cx="4880094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Gargouri et al., 2010.</a:t>
            </a:r>
            <a:r>
              <a:rPr lang="en-US" sz="1200" spc="-12">
                <a:solidFill>
                  <a:srgbClr val="000000"/>
                </a:solidFill>
                <a:latin typeface="Arimo"/>
              </a:rPr>
              <a:t> </a:t>
            </a:r>
            <a:r>
              <a:rPr lang="en-US" sz="3999" spc="-39">
                <a:solidFill>
                  <a:srgbClr val="000000"/>
                </a:solidFill>
                <a:latin typeface="Aileron Regular"/>
              </a:rPr>
              <a:t>**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6196" y="3126463"/>
            <a:ext cx="10451430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Radovi u otvorenom pristupu citirani su ranije i više, vjerojatnost citiranja rada u otvorenom pristupu je do tri puta veća.</a:t>
            </a:r>
            <a:r>
              <a:rPr lang="en-US" sz="1200" spc="-12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78702" y="6875180"/>
            <a:ext cx="10832265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Članci u otvorenom pristupu su više citirani, prednost samoarhiviranju (33 %, 106%)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27899" y="314325"/>
            <a:ext cx="7901607" cy="128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E4E8EA"/>
                </a:solidFill>
                <a:latin typeface="Aileron Heavy"/>
              </a:rPr>
              <a:t>Iz literature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64406" y="3050263"/>
            <a:ext cx="16278225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971550" y="2364423"/>
            <a:ext cx="16230600" cy="6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Aileron Regular"/>
              </a:rPr>
              <a:t>Citatna prednost članaka: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9202" y="6875180"/>
            <a:ext cx="4772810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Aileron Regular"/>
              </a:rPr>
              <a:t>Young, Manning Brandes , 2019.***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" y="8696272"/>
            <a:ext cx="16311563" cy="107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8"/>
              </a:lnSpc>
            </a:pPr>
            <a:r>
              <a:rPr lang="en-US" sz="2091">
                <a:solidFill>
                  <a:srgbClr val="000000"/>
                </a:solidFill>
                <a:latin typeface="Aileron Regular"/>
              </a:rPr>
              <a:t>* biologija, psihologija, sociologija, zdravlje, političke znanosti, ekonomija, edukacija, pravo, menadžment</a:t>
            </a:r>
          </a:p>
          <a:p>
            <a:pPr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Aileron Regular"/>
              </a:rPr>
              <a:t>** inženjerstvo, biologija, biomedicina, kemija, psihologija, matematika, klinička medicina, zdravlje, fizika, društvene znanosti, znanosti o zemlji</a:t>
            </a:r>
          </a:p>
          <a:p>
            <a:pPr>
              <a:lnSpc>
                <a:spcPts val="2789"/>
              </a:lnSpc>
            </a:pPr>
            <a:r>
              <a:rPr lang="en-US" sz="1992">
                <a:solidFill>
                  <a:srgbClr val="000000"/>
                </a:solidFill>
                <a:latin typeface="Aileron Regular"/>
              </a:rPr>
              <a:t> ***društvene i prirodne znanosti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69885" y="5172075"/>
            <a:ext cx="10394657" cy="113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Utvrđeno je povećanje citiranosti, posebno za visoko citirane članke.</a:t>
            </a:r>
            <a:r>
              <a:rPr lang="en-US" sz="1200" spc="-12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696" y="3640961"/>
            <a:ext cx="5226189" cy="58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en-US" sz="4000" spc="-40">
                <a:solidFill>
                  <a:srgbClr val="000000"/>
                </a:solidFill>
                <a:latin typeface="Aileron Regular"/>
              </a:rPr>
              <a:t>Eysenbach, 2006.*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866</Words>
  <Application>Microsoft Office PowerPoint</Application>
  <PresentationFormat>Prilagođeno</PresentationFormat>
  <Paragraphs>123</Paragraphs>
  <Slides>22</Slides>
  <Notes>3</Notes>
  <HiddenSlides>0</HiddenSlides>
  <MMClips>2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6" baseType="lpstr">
      <vt:lpstr>Muli Bold Bold</vt:lpstr>
      <vt:lpstr>Calibri</vt:lpstr>
      <vt:lpstr>Arimo Italics</vt:lpstr>
      <vt:lpstr>Arial</vt:lpstr>
      <vt:lpstr>Inknut Antiqua Medium Bold</vt:lpstr>
      <vt:lpstr>Aileron Regular Italics</vt:lpstr>
      <vt:lpstr>Aileron Regular</vt:lpstr>
      <vt:lpstr>Aileron Heavy</vt:lpstr>
      <vt:lpstr>Muli Regular</vt:lpstr>
      <vt:lpstr>Arimo</vt:lpstr>
      <vt:lpstr>Aileron Heavy Bold</vt:lpstr>
      <vt:lpstr>Space Mono</vt:lpstr>
      <vt:lpstr>Aileron Regular Bold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OA_KTF</dc:title>
  <dc:creator>maja</dc:creator>
  <cp:lastModifiedBy>maja</cp:lastModifiedBy>
  <cp:revision>6</cp:revision>
  <dcterms:created xsi:type="dcterms:W3CDTF">2006-08-16T00:00:00Z</dcterms:created>
  <dcterms:modified xsi:type="dcterms:W3CDTF">2021-12-07T13:24:43Z</dcterms:modified>
  <dc:identifier>DAExwljZdUo</dc:identifier>
</cp:coreProperties>
</file>